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Cambria" panose="02040503050406030204" pitchFamily="18" charset="0"/>
      <p:regular r:id="rId11"/>
      <p:bold r:id="rId12"/>
      <p:italic r:id="rId13"/>
      <p:boldItalic r:id="rId14"/>
    </p:embeddedFont>
    <p:embeddedFont>
      <p:font typeface="Poppins" panose="00000500000000000000" pitchFamily="2" charset="0"/>
      <p:regular r:id="rId15"/>
      <p:bold r:id="rId16"/>
      <p: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1263" autoAdjust="0"/>
  </p:normalViewPr>
  <p:slideViewPr>
    <p:cSldViewPr snapToGrid="0" snapToObjects="1">
      <p:cViewPr varScale="1">
        <p:scale>
          <a:sx n="61" d="100"/>
          <a:sy n="61" d="100"/>
        </p:scale>
        <p:origin x="108" y="11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Today, we will explore how to write the Results section for a research article, focusing specifically on computer science. Let's start with an overview of the Results section. Its main purpose is to present the primary results of your research. It's all about the facts, without interpretation. The information you include should be clear, concise, and directly answer your research question or questions. You'll want to use both text and illustrative materials like tables and figures to present your findings in a comprehensive manner.</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Now, let's dive into the key elements of the Results section. First, you need to state your main findings. These are the core results that directly relate to your research question. Next, you'll provide detailed results. This includes further context, specifics, and accurate details to really paint a picture of your findings. And don't forget about visual aids. Graphs, charts, tables, and diagrams can really help illustrate your results in a digestible and understandable format.</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But we're not done yet. There are a few more critical elements to cover. If you have any negative results, or results that contradict your hypothesis, you should still report them. This is important for maintaining scientific integrity. Then, you'll want to summarize your findings. This is a brief recap of your main points. Lastly, remember to avoid interpretation in the Results section. Your opinions, implications, and interpretations belong in the Discussion section.</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So, to wrap up, the Results section provides the evidence for your conclusions. It should be clear, concise, and objective, and visual aids can really help to improve clarity. All findings are important, even the negative ones, as they contribute to the integrity of your research. </a:t>
            </a:r>
            <a:r>
              <a:rPr lang="en-US" sz="1800">
                <a:effectLst/>
                <a:latin typeface="Arial" panose="020B0604020202020204" pitchFamily="34" charset="0"/>
                <a:ea typeface="ＭＳ 明朝" panose="02020609040205080304" pitchFamily="17" charset="-128"/>
                <a:cs typeface="Times New Roman" panose="02020603050405020304" pitchFamily="18" charset="0"/>
              </a:rPr>
              <a:t>And remember, keep your interpretations for the Discussion section. </a:t>
            </a:r>
            <a:endParaRPr lang="en-US" sz="180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Results section</a:t>
            </a:r>
            <a:endParaRPr lang="en-US" dirty="0"/>
          </a:p>
        </p:txBody>
      </p:sp>
      <p:pic>
        <p:nvPicPr>
          <p:cNvPr id="7" name="Object 6" descr="preencoded.png"/>
          <p:cNvPicPr>
            <a:picLocks noChangeAspect="1"/>
          </p:cNvPicPr>
          <p:nvPr/>
        </p:nvPicPr>
        <p:blipFill>
          <a:blip r:embed="rId5"/>
          <a:srcRect l="31458" r="31458"/>
          <a:stretch/>
        </p:blipFill>
        <p:spPr>
          <a:xfrm>
            <a:off x="8902857" y="0"/>
            <a:ext cx="3286095"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8" name="Object 3">
            <a:extLst>
              <a:ext uri="{FF2B5EF4-FFF2-40B4-BE49-F238E27FC236}">
                <a16:creationId xmlns:a16="http://schemas.microsoft.com/office/drawing/2014/main" id="{A7FC3990-7212-8E96-7D77-FDC5623C4384}"/>
              </a:ext>
            </a:extLst>
          </p:cNvPr>
          <p:cNvSpPr/>
          <p:nvPr/>
        </p:nvSpPr>
        <p:spPr>
          <a:xfrm>
            <a:off x="597069" y="3454799"/>
            <a:ext cx="7782836"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Purpose: </a:t>
            </a:r>
            <a:r>
              <a:rPr lang="en-US" sz="2000" dirty="0">
                <a:solidFill>
                  <a:schemeClr val="bg1"/>
                </a:solidFill>
                <a:latin typeface="Poppins" pitchFamily="34" charset="0"/>
                <a:ea typeface="Poppins" pitchFamily="34" charset="-122"/>
                <a:cs typeface="Poppins" pitchFamily="34" charset="-120"/>
              </a:rPr>
              <a:t>Present the primary results of the research</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Interpretation: </a:t>
            </a:r>
            <a:r>
              <a:rPr lang="en-US" sz="2000" dirty="0">
                <a:solidFill>
                  <a:schemeClr val="bg1"/>
                </a:solidFill>
                <a:latin typeface="Poppins" pitchFamily="34" charset="0"/>
                <a:ea typeface="Poppins" pitchFamily="34" charset="-122"/>
                <a:cs typeface="Poppins" pitchFamily="34" charset="-120"/>
              </a:rPr>
              <a:t>No interpretation, only objective findings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Clarity and Relevance: </a:t>
            </a:r>
            <a:r>
              <a:rPr lang="en-US" sz="2000" dirty="0">
                <a:solidFill>
                  <a:schemeClr val="bg1"/>
                </a:solidFill>
                <a:latin typeface="Poppins" pitchFamily="34" charset="0"/>
                <a:ea typeface="Poppins" pitchFamily="34" charset="-122"/>
                <a:cs typeface="Poppins" pitchFamily="34" charset="-120"/>
              </a:rPr>
              <a:t>The information should be clear, concise, and answer the research question(s)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Presentation Style: </a:t>
            </a:r>
            <a:r>
              <a:rPr lang="en-US" sz="2000" dirty="0">
                <a:solidFill>
                  <a:schemeClr val="bg1"/>
                </a:solidFill>
                <a:latin typeface="Poppins" pitchFamily="34" charset="0"/>
                <a:ea typeface="Poppins" pitchFamily="34" charset="-122"/>
                <a:cs typeface="Poppins" pitchFamily="34" charset="-120"/>
              </a:rPr>
              <a:t>Utilize both text and illustrative materials (Tables and Figures)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7" name="Object 1">
            <a:extLst>
              <a:ext uri="{FF2B5EF4-FFF2-40B4-BE49-F238E27FC236}">
                <a16:creationId xmlns:a16="http://schemas.microsoft.com/office/drawing/2014/main" id="{7C54E1F4-B708-D163-C80B-1E8B184F3F9E}"/>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Key Elements of the Results Section (Part 1)</a:t>
            </a:r>
            <a:endParaRPr lang="en-US" sz="3600" dirty="0"/>
          </a:p>
        </p:txBody>
      </p:sp>
      <p:sp>
        <p:nvSpPr>
          <p:cNvPr id="8" name="Object 3">
            <a:extLst>
              <a:ext uri="{FF2B5EF4-FFF2-40B4-BE49-F238E27FC236}">
                <a16:creationId xmlns:a16="http://schemas.microsoft.com/office/drawing/2014/main" id="{338EC0EF-7F68-85DE-BE09-20C7ECEC7A0B}"/>
              </a:ext>
            </a:extLst>
          </p:cNvPr>
          <p:cNvSpPr/>
          <p:nvPr/>
        </p:nvSpPr>
        <p:spPr>
          <a:xfrm>
            <a:off x="495175" y="2938402"/>
            <a:ext cx="7765956"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State Main Findings: </a:t>
            </a:r>
            <a:r>
              <a:rPr lang="en-US" sz="2000" dirty="0">
                <a:solidFill>
                  <a:schemeClr val="bg1"/>
                </a:solidFill>
                <a:latin typeface="Poppins" pitchFamily="34" charset="0"/>
                <a:ea typeface="Poppins" pitchFamily="34" charset="-122"/>
                <a:cs typeface="Poppins" pitchFamily="34" charset="-120"/>
              </a:rPr>
              <a:t>Outline the key findings related to your research question(s)</a:t>
            </a:r>
          </a:p>
          <a:p>
            <a:pPr marR="0" lvl="1">
              <a:lnSpc>
                <a:spcPct val="115000"/>
              </a:lnSpc>
              <a:spcBef>
                <a:spcPts val="0"/>
              </a:spcBef>
              <a:spcAft>
                <a:spcPts val="0"/>
              </a:spcAft>
              <a:buSzPts val="1000"/>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Provide Detailed Results: </a:t>
            </a:r>
            <a:r>
              <a:rPr lang="en-US" sz="2000" dirty="0">
                <a:solidFill>
                  <a:schemeClr val="bg1"/>
                </a:solidFill>
                <a:latin typeface="Poppins" pitchFamily="34" charset="0"/>
                <a:ea typeface="Poppins" pitchFamily="34" charset="-122"/>
                <a:cs typeface="Poppins" pitchFamily="34" charset="-120"/>
              </a:rPr>
              <a:t>Give detailed results with context, specifics, and accurate details</a:t>
            </a:r>
          </a:p>
          <a:p>
            <a:pPr marR="0" lvl="1">
              <a:lnSpc>
                <a:spcPct val="115000"/>
              </a:lnSpc>
              <a:spcBef>
                <a:spcPts val="0"/>
              </a:spcBef>
              <a:spcAft>
                <a:spcPts val="0"/>
              </a:spcAft>
              <a:buSzPts val="1000"/>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Visual Aids: </a:t>
            </a:r>
            <a:r>
              <a:rPr lang="en-US" sz="2000" dirty="0">
                <a:solidFill>
                  <a:schemeClr val="bg1"/>
                </a:solidFill>
                <a:latin typeface="Poppins" pitchFamily="34" charset="0"/>
                <a:ea typeface="Poppins" pitchFamily="34" charset="-122"/>
                <a:cs typeface="Poppins" pitchFamily="34" charset="-120"/>
              </a:rPr>
              <a:t>Present results visually using graphs, charts, tables, and diagrams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7" name="Object 3">
            <a:extLst>
              <a:ext uri="{FF2B5EF4-FFF2-40B4-BE49-F238E27FC236}">
                <a16:creationId xmlns:a16="http://schemas.microsoft.com/office/drawing/2014/main" id="{D836D4BD-A62F-7596-DEA2-F4697821FBC2}"/>
              </a:ext>
            </a:extLst>
          </p:cNvPr>
          <p:cNvSpPr/>
          <p:nvPr/>
        </p:nvSpPr>
        <p:spPr>
          <a:xfrm>
            <a:off x="380905" y="2898988"/>
            <a:ext cx="7782836"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Report Negative Results: </a:t>
            </a:r>
            <a:r>
              <a:rPr lang="en-US" sz="2000" dirty="0">
                <a:solidFill>
                  <a:schemeClr val="bg1"/>
                </a:solidFill>
                <a:latin typeface="Poppins" pitchFamily="34" charset="0"/>
                <a:ea typeface="Poppins" pitchFamily="34" charset="-122"/>
                <a:cs typeface="Poppins" pitchFamily="34" charset="-120"/>
              </a:rPr>
              <a:t>Describe all results, even if they are not as expected or contradict your hypothesis</a:t>
            </a:r>
          </a:p>
          <a:p>
            <a:pPr marR="0" lvl="1">
              <a:lnSpc>
                <a:spcPct val="115000"/>
              </a:lnSpc>
              <a:spcBef>
                <a:spcPts val="0"/>
              </a:spcBef>
              <a:spcAft>
                <a:spcPts val="0"/>
              </a:spcAft>
              <a:buSzPts val="1000"/>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Summarize Findings: </a:t>
            </a:r>
            <a:r>
              <a:rPr lang="en-US" sz="2000" dirty="0">
                <a:solidFill>
                  <a:schemeClr val="bg1"/>
                </a:solidFill>
                <a:latin typeface="Poppins" pitchFamily="34" charset="0"/>
                <a:ea typeface="Poppins" pitchFamily="34" charset="-122"/>
                <a:cs typeface="Poppins" pitchFamily="34" charset="-120"/>
              </a:rPr>
              <a:t>Recap the main points in a brief summary at the end of the Results section</a:t>
            </a:r>
          </a:p>
          <a:p>
            <a:pPr marR="0" lvl="1">
              <a:lnSpc>
                <a:spcPct val="115000"/>
              </a:lnSpc>
              <a:spcBef>
                <a:spcPts val="0"/>
              </a:spcBef>
              <a:spcAft>
                <a:spcPts val="0"/>
              </a:spcAft>
              <a:buSzPts val="1000"/>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Avoid Interpretation: </a:t>
            </a:r>
            <a:r>
              <a:rPr lang="en-US" sz="2000" dirty="0">
                <a:solidFill>
                  <a:schemeClr val="bg1"/>
                </a:solidFill>
                <a:latin typeface="Poppins" pitchFamily="34" charset="0"/>
                <a:ea typeface="Poppins" pitchFamily="34" charset="-122"/>
                <a:cs typeface="Poppins" pitchFamily="34" charset="-120"/>
              </a:rPr>
              <a:t>Keep your opinions, implications, and interpretations out of the Results section</a:t>
            </a:r>
          </a:p>
        </p:txBody>
      </p:sp>
      <p:sp>
        <p:nvSpPr>
          <p:cNvPr id="8" name="Object 1">
            <a:extLst>
              <a:ext uri="{FF2B5EF4-FFF2-40B4-BE49-F238E27FC236}">
                <a16:creationId xmlns:a16="http://schemas.microsoft.com/office/drawing/2014/main" id="{8ABD7BBA-8DBA-373A-BA25-ED2C9F280A9C}"/>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Key Elements of the Results Section (Part 1)</a:t>
            </a:r>
            <a:endParaRPr lang="en-US" sz="3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5" name="Object 3">
            <a:extLst>
              <a:ext uri="{FF2B5EF4-FFF2-40B4-BE49-F238E27FC236}">
                <a16:creationId xmlns:a16="http://schemas.microsoft.com/office/drawing/2014/main" id="{DC55DF72-7C02-A593-588E-0CB266B6A16D}"/>
              </a:ext>
            </a:extLst>
          </p:cNvPr>
          <p:cNvSpPr/>
          <p:nvPr/>
        </p:nvSpPr>
        <p:spPr>
          <a:xfrm>
            <a:off x="621298" y="2220878"/>
            <a:ext cx="9973130" cy="4021372"/>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Evidence for Conclusions: </a:t>
            </a:r>
            <a:r>
              <a:rPr lang="en-US" sz="2000" dirty="0">
                <a:solidFill>
                  <a:schemeClr val="bg1"/>
                </a:solidFill>
                <a:latin typeface="Poppins" pitchFamily="34" charset="0"/>
                <a:ea typeface="Poppins" pitchFamily="34" charset="-122"/>
                <a:cs typeface="Poppins" pitchFamily="34" charset="-120"/>
              </a:rPr>
              <a:t>The Results section provides the evidence for your conclusions</a:t>
            </a:r>
          </a:p>
          <a:p>
            <a:pPr marR="0" lvl="1">
              <a:lnSpc>
                <a:spcPct val="115000"/>
              </a:lnSpc>
              <a:spcBef>
                <a:spcPts val="0"/>
              </a:spcBef>
              <a:spcAft>
                <a:spcPts val="0"/>
              </a:spcAft>
              <a:buSzPts val="1000"/>
              <a:tabLst>
                <a:tab pos="914400" algn="l"/>
              </a:tabLst>
            </a:pPr>
            <a:endParaRPr lang="en-US" sz="2000" dirty="0">
              <a:solidFill>
                <a:srgbClr val="FFC000"/>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Clarity and Conciseness: </a:t>
            </a:r>
            <a:r>
              <a:rPr lang="en-US" sz="2000" dirty="0">
                <a:solidFill>
                  <a:schemeClr val="bg1"/>
                </a:solidFill>
                <a:latin typeface="Poppins" pitchFamily="34" charset="0"/>
                <a:ea typeface="Poppins" pitchFamily="34" charset="-122"/>
                <a:cs typeface="Poppins" pitchFamily="34" charset="-120"/>
              </a:rPr>
              <a:t>It should be clear, concise, and objective, with well-structured visual aids for clarity</a:t>
            </a:r>
          </a:p>
          <a:p>
            <a:pPr marR="0" lvl="1">
              <a:lnSpc>
                <a:spcPct val="115000"/>
              </a:lnSpc>
              <a:spcBef>
                <a:spcPts val="0"/>
              </a:spcBef>
              <a:spcAft>
                <a:spcPts val="0"/>
              </a:spcAft>
              <a:buSzPts val="1000"/>
              <a:tabLst>
                <a:tab pos="914400" algn="l"/>
              </a:tabLst>
            </a:pPr>
            <a:endParaRPr lang="en-US" sz="2000" dirty="0">
              <a:solidFill>
                <a:srgbClr val="FFC000"/>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Importance of All Results: </a:t>
            </a:r>
            <a:r>
              <a:rPr lang="en-US" sz="2000" dirty="0">
                <a:solidFill>
                  <a:schemeClr val="bg1"/>
                </a:solidFill>
                <a:latin typeface="Poppins" pitchFamily="34" charset="0"/>
                <a:ea typeface="Poppins" pitchFamily="34" charset="-122"/>
                <a:cs typeface="Poppins" pitchFamily="34" charset="-120"/>
              </a:rPr>
              <a:t>All findings are important, even negative ones, as they maintain scientific integrity</a:t>
            </a:r>
          </a:p>
          <a:p>
            <a:pPr marR="0" lvl="1">
              <a:lnSpc>
                <a:spcPct val="115000"/>
              </a:lnSpc>
              <a:spcBef>
                <a:spcPts val="0"/>
              </a:spcBef>
              <a:spcAft>
                <a:spcPts val="0"/>
              </a:spcAft>
              <a:buSzPts val="1000"/>
              <a:tabLst>
                <a:tab pos="914400" algn="l"/>
              </a:tabLst>
            </a:pPr>
            <a:endParaRPr lang="en-US" sz="2000" dirty="0">
              <a:solidFill>
                <a:srgbClr val="FFC000"/>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Result Interpretation: </a:t>
            </a:r>
            <a:r>
              <a:rPr lang="en-US" sz="2000" dirty="0">
                <a:solidFill>
                  <a:schemeClr val="bg1"/>
                </a:solidFill>
                <a:latin typeface="Poppins" pitchFamily="34" charset="0"/>
                <a:ea typeface="Poppins" pitchFamily="34" charset="-122"/>
                <a:cs typeface="Poppins" pitchFamily="34" charset="-120"/>
              </a:rPr>
              <a:t>Interpretation and discussion of the results are reserved for the Discussion section</a:t>
            </a:r>
          </a:p>
        </p:txBody>
      </p:sp>
      <p:sp>
        <p:nvSpPr>
          <p:cNvPr id="6" name="Object 1">
            <a:extLst>
              <a:ext uri="{FF2B5EF4-FFF2-40B4-BE49-F238E27FC236}">
                <a16:creationId xmlns:a16="http://schemas.microsoft.com/office/drawing/2014/main" id="{6FD529A7-95A0-7E56-A2AD-BD06DA76D4F0}"/>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583</Words>
  <Application>Microsoft Office PowerPoint</Application>
  <PresentationFormat>Widescreen</PresentationFormat>
  <Paragraphs>33</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Poppins</vt:lpstr>
      <vt:lpstr>Symbol</vt:lpstr>
      <vt:lpstr>Cambria</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6</cp:revision>
  <dcterms:created xsi:type="dcterms:W3CDTF">2023-08-09T04:07:22Z</dcterms:created>
  <dcterms:modified xsi:type="dcterms:W3CDTF">2023-08-09T07:13:48Z</dcterms:modified>
</cp:coreProperties>
</file>